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nton" pitchFamily="2" charset="0"/>
      <p:regular r:id="rId27"/>
    </p:embeddedFont>
    <p:embeddedFont>
      <p:font typeface="Arimo" panose="020B0604020202020204" charset="0"/>
      <p:regular r:id="rId28"/>
    </p:embeddedFont>
    <p:embeddedFont>
      <p:font typeface="Arimo Bold" panose="020B0604020202020204" charset="0"/>
      <p:regular r:id="rId29"/>
    </p:embeddedFont>
    <p:embeddedFont>
      <p:font typeface="Chau Philomene" panose="020B0604020202020204" charset="0"/>
      <p:regular r:id="rId30"/>
    </p:embeddedFont>
    <p:embeddedFont>
      <p:font typeface="DM Serif Display" pitchFamily="2" charset="0"/>
      <p:regular r:id="rId31"/>
    </p:embeddedFont>
    <p:embeddedFont>
      <p:font typeface="Nunito" pitchFamily="2" charset="0"/>
      <p:regular r:id="rId32"/>
    </p:embeddedFont>
    <p:embeddedFont>
      <p:font typeface="Open Sans" panose="020B0606030504020204" pitchFamily="34" charset="0"/>
      <p:regular r:id="rId33"/>
    </p:embeddedFont>
    <p:embeddedFont>
      <p:font typeface="Open Sans Bold" panose="020B0604020202020204" charset="0"/>
      <p:regular r:id="rId34"/>
    </p:embeddedFont>
    <p:embeddedFont>
      <p:font typeface="Open Sauce" panose="020B0604020202020204" charset="0"/>
      <p:regular r:id="rId35"/>
    </p:embeddedFont>
    <p:embeddedFont>
      <p:font typeface="Open Sauce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sv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sv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.svg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5D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4052" y="147575"/>
            <a:ext cx="3732465" cy="1762249"/>
          </a:xfrm>
          <a:custGeom>
            <a:avLst/>
            <a:gdLst/>
            <a:ahLst/>
            <a:cxnLst/>
            <a:rect l="l" t="t" r="r" b="b"/>
            <a:pathLst>
              <a:path w="3732465" h="1762249">
                <a:moveTo>
                  <a:pt x="0" y="0"/>
                </a:moveTo>
                <a:lnTo>
                  <a:pt x="3732465" y="0"/>
                </a:lnTo>
                <a:lnTo>
                  <a:pt x="3732465" y="1762250"/>
                </a:lnTo>
                <a:lnTo>
                  <a:pt x="0" y="176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21368" y="2352722"/>
            <a:ext cx="10265672" cy="388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9999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RÉSILIENCE D’UN ESSAIM DE NANOSATELLITES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36355" y="6978801"/>
            <a:ext cx="6455015" cy="82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GROUPE 4 : AICHA ELIDRISSI          YASMINA ABOU-EL-ABBAS</a:t>
            </a:r>
          </a:p>
          <a:p>
            <a:pPr algn="l">
              <a:lnSpc>
                <a:spcPts val="2212"/>
              </a:lnSpc>
            </a:pPr>
            <a:endParaRPr lang="en-US" sz="1580">
              <a:solidFill>
                <a:srgbClr val="FFDE5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                  THOMAS GILAS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98836" y="6203996"/>
            <a:ext cx="1564422" cy="82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ENCADRÉ PAR : RIADH DHAOU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ALI BOURIGA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6355" y="6317250"/>
            <a:ext cx="3883237" cy="27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PROJET INGÉNIERIE DE RÉSEAUX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3177" y="6317250"/>
            <a:ext cx="1518193" cy="27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MAI 2025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34502" y="688849"/>
            <a:ext cx="13618997" cy="130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2"/>
              </a:lnSpc>
            </a:pPr>
            <a:r>
              <a:rPr lang="en-US" sz="971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DIVISION DE GRAPHE  </a:t>
            </a:r>
          </a:p>
        </p:txBody>
      </p:sp>
      <p:sp>
        <p:nvSpPr>
          <p:cNvPr id="5" name="Freeform 5"/>
          <p:cNvSpPr/>
          <p:nvPr/>
        </p:nvSpPr>
        <p:spPr>
          <a:xfrm>
            <a:off x="2112695" y="2416083"/>
            <a:ext cx="6450930" cy="6356958"/>
          </a:xfrm>
          <a:custGeom>
            <a:avLst/>
            <a:gdLst/>
            <a:ahLst/>
            <a:cxnLst/>
            <a:rect l="l" t="t" r="r" b="b"/>
            <a:pathLst>
              <a:path w="6450930" h="6356958">
                <a:moveTo>
                  <a:pt x="0" y="0"/>
                </a:moveTo>
                <a:lnTo>
                  <a:pt x="6450930" y="0"/>
                </a:lnTo>
                <a:lnTo>
                  <a:pt x="6450930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9" b="-73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05481" y="2059852"/>
            <a:ext cx="6648017" cy="6167296"/>
          </a:xfrm>
          <a:custGeom>
            <a:avLst/>
            <a:gdLst/>
            <a:ahLst/>
            <a:cxnLst/>
            <a:rect l="l" t="t" r="r" b="b"/>
            <a:pathLst>
              <a:path w="6648017" h="6167296">
                <a:moveTo>
                  <a:pt x="0" y="0"/>
                </a:moveTo>
                <a:lnTo>
                  <a:pt x="6648017" y="0"/>
                </a:lnTo>
                <a:lnTo>
                  <a:pt x="6648017" y="6167296"/>
                </a:lnTo>
                <a:lnTo>
                  <a:pt x="0" y="6167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78953" y="2279279"/>
            <a:ext cx="11167503" cy="7719537"/>
          </a:xfrm>
          <a:custGeom>
            <a:avLst/>
            <a:gdLst/>
            <a:ahLst/>
            <a:cxnLst/>
            <a:rect l="l" t="t" r="r" b="b"/>
            <a:pathLst>
              <a:path w="11167503" h="7719537">
                <a:moveTo>
                  <a:pt x="0" y="0"/>
                </a:moveTo>
                <a:lnTo>
                  <a:pt x="11167503" y="0"/>
                </a:lnTo>
                <a:lnTo>
                  <a:pt x="11167503" y="7719537"/>
                </a:lnTo>
                <a:lnTo>
                  <a:pt x="0" y="7719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4502" y="688849"/>
            <a:ext cx="13618997" cy="130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2"/>
              </a:lnSpc>
            </a:pPr>
            <a:r>
              <a:rPr lang="en-US" sz="971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DIVISION VS CLUSTERING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08041" y="4099817"/>
            <a:ext cx="12671917" cy="3326378"/>
          </a:xfrm>
          <a:custGeom>
            <a:avLst/>
            <a:gdLst/>
            <a:ahLst/>
            <a:cxnLst/>
            <a:rect l="l" t="t" r="r" b="b"/>
            <a:pathLst>
              <a:path w="12671917" h="3326378">
                <a:moveTo>
                  <a:pt x="0" y="0"/>
                </a:moveTo>
                <a:lnTo>
                  <a:pt x="12671918" y="0"/>
                </a:lnTo>
                <a:lnTo>
                  <a:pt x="12671918" y="3326378"/>
                </a:lnTo>
                <a:lnTo>
                  <a:pt x="0" y="3326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4502" y="688849"/>
            <a:ext cx="13618997" cy="253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2"/>
              </a:lnSpc>
            </a:pPr>
            <a:r>
              <a:rPr lang="en-US" sz="971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ALGORITHMES DE DIVISION DE GRAPHE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34502" y="1886111"/>
            <a:ext cx="4017837" cy="3518781"/>
          </a:xfrm>
          <a:custGeom>
            <a:avLst/>
            <a:gdLst/>
            <a:ahLst/>
            <a:cxnLst/>
            <a:rect l="l" t="t" r="r" b="b"/>
            <a:pathLst>
              <a:path w="4017837" h="3518781">
                <a:moveTo>
                  <a:pt x="0" y="0"/>
                </a:moveTo>
                <a:lnTo>
                  <a:pt x="4017837" y="0"/>
                </a:lnTo>
                <a:lnTo>
                  <a:pt x="4017837" y="3518781"/>
                </a:lnTo>
                <a:lnTo>
                  <a:pt x="0" y="351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3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53491" y="1948370"/>
            <a:ext cx="3458593" cy="3456522"/>
          </a:xfrm>
          <a:custGeom>
            <a:avLst/>
            <a:gdLst/>
            <a:ahLst/>
            <a:cxnLst/>
            <a:rect l="l" t="t" r="r" b="b"/>
            <a:pathLst>
              <a:path w="3458593" h="3456522">
                <a:moveTo>
                  <a:pt x="0" y="0"/>
                </a:moveTo>
                <a:lnTo>
                  <a:pt x="3458593" y="0"/>
                </a:lnTo>
                <a:lnTo>
                  <a:pt x="3458593" y="3456522"/>
                </a:lnTo>
                <a:lnTo>
                  <a:pt x="0" y="3456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15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34502" y="669799"/>
            <a:ext cx="13618997" cy="110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8316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RND : RANDOM NETWORK DIVISION </a:t>
            </a:r>
          </a:p>
        </p:txBody>
      </p:sp>
      <p:sp>
        <p:nvSpPr>
          <p:cNvPr id="7" name="AutoShape 7"/>
          <p:cNvSpPr/>
          <p:nvPr/>
        </p:nvSpPr>
        <p:spPr>
          <a:xfrm>
            <a:off x="5640179" y="4279444"/>
            <a:ext cx="46126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5910128" y="3578826"/>
            <a:ext cx="4332440" cy="54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</a:pPr>
            <a:r>
              <a:rPr lang="en-US" sz="316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division en 5 groupes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90891" y="6060480"/>
            <a:ext cx="7936092" cy="257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sz="2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Entrée : Graphe G(V, E), nombre de groupes k</a:t>
            </a:r>
          </a:p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sz="2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Pour chaque nœud v dans V :</a:t>
            </a:r>
          </a:p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sz="2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Choisir un entier g aléatoirement entre 1 et k</a:t>
            </a:r>
          </a:p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sz="2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Assigner v au groupe g</a:t>
            </a:r>
          </a:p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sz="2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Sortie : Partition des nœuds en k groupes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80280" y="1862062"/>
            <a:ext cx="3145555" cy="2754845"/>
          </a:xfrm>
          <a:custGeom>
            <a:avLst/>
            <a:gdLst/>
            <a:ahLst/>
            <a:cxnLst/>
            <a:rect l="l" t="t" r="r" b="b"/>
            <a:pathLst>
              <a:path w="3145555" h="2754845">
                <a:moveTo>
                  <a:pt x="0" y="0"/>
                </a:moveTo>
                <a:lnTo>
                  <a:pt x="3145554" y="0"/>
                </a:lnTo>
                <a:lnTo>
                  <a:pt x="3145554" y="2754845"/>
                </a:lnTo>
                <a:lnTo>
                  <a:pt x="0" y="2754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36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6832751" y="3708879"/>
            <a:ext cx="356163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0924168" y="1775341"/>
            <a:ext cx="3083552" cy="2822357"/>
          </a:xfrm>
          <a:custGeom>
            <a:avLst/>
            <a:gdLst/>
            <a:ahLst/>
            <a:cxnLst/>
            <a:rect l="l" t="t" r="r" b="b"/>
            <a:pathLst>
              <a:path w="3083552" h="2822357">
                <a:moveTo>
                  <a:pt x="0" y="0"/>
                </a:moveTo>
                <a:lnTo>
                  <a:pt x="3083552" y="0"/>
                </a:lnTo>
                <a:lnTo>
                  <a:pt x="3083552" y="2822357"/>
                </a:lnTo>
                <a:lnTo>
                  <a:pt x="0" y="28223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34502" y="669799"/>
            <a:ext cx="13618997" cy="110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8316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FFD : FOREST FIRE DIVISION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79629" y="3201385"/>
            <a:ext cx="3391857" cy="41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248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division en 5 groupes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9575" y="5525751"/>
            <a:ext cx="9838425" cy="4256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Entrée : Graphe G(V, E), nombre de groupes k, probabilité de propagation p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Initialiser tous les nœuds comme non visités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Pour i de 1 à k :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Choisir un nœud source non visité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Créer un nouveau groupe G_i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Ajouter le nœud source à G_i, le marquer comme visité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Initialiser une file Q avec le nœud source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Tant que Q n’est pas vide :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Retirer un nœud u de Q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Pour chaque voisin v de u non visité :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Avec probabilité p :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    Ajouter v à G_i, marquer v comme visité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    Ajouter v à Q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Répéter jusqu’à ce que tous les nœuds soient assignés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Sortie : Partition des nœuds en k groupes</a:t>
            </a:r>
          </a:p>
          <a:p>
            <a:pPr algn="l">
              <a:lnSpc>
                <a:spcPts val="2170"/>
              </a:lnSpc>
              <a:spcBef>
                <a:spcPct val="0"/>
              </a:spcBef>
            </a:pPr>
            <a:endParaRPr lang="en-US" sz="155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159" y="6430767"/>
            <a:ext cx="6234297" cy="150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1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Simuler une propagation de type « feu de forêt » : à partir de nœuds sources, explorer les voisins avec une certaine probabilité, jusqu’à constituer des groupes.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80280" y="1862062"/>
            <a:ext cx="3145555" cy="2754845"/>
          </a:xfrm>
          <a:custGeom>
            <a:avLst/>
            <a:gdLst/>
            <a:ahLst/>
            <a:cxnLst/>
            <a:rect l="l" t="t" r="r" b="b"/>
            <a:pathLst>
              <a:path w="3145555" h="2754845">
                <a:moveTo>
                  <a:pt x="0" y="0"/>
                </a:moveTo>
                <a:lnTo>
                  <a:pt x="3145554" y="0"/>
                </a:lnTo>
                <a:lnTo>
                  <a:pt x="3145554" y="2754845"/>
                </a:lnTo>
                <a:lnTo>
                  <a:pt x="0" y="2754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36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6832751" y="3708879"/>
            <a:ext cx="356163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0561421" y="1918850"/>
            <a:ext cx="2835675" cy="2915045"/>
          </a:xfrm>
          <a:custGeom>
            <a:avLst/>
            <a:gdLst/>
            <a:ahLst/>
            <a:cxnLst/>
            <a:rect l="l" t="t" r="r" b="b"/>
            <a:pathLst>
              <a:path w="2835675" h="2915045">
                <a:moveTo>
                  <a:pt x="0" y="0"/>
                </a:moveTo>
                <a:lnTo>
                  <a:pt x="2835676" y="0"/>
                </a:lnTo>
                <a:lnTo>
                  <a:pt x="2835676" y="2915045"/>
                </a:lnTo>
                <a:lnTo>
                  <a:pt x="0" y="2915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34502" y="650749"/>
            <a:ext cx="13618997" cy="266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7116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MIRW MULTIPLE INDEPENDENT RANDOM WALKS</a:t>
            </a:r>
          </a:p>
          <a:p>
            <a:pPr algn="ctr">
              <a:lnSpc>
                <a:spcPts val="6581"/>
              </a:lnSpc>
            </a:pPr>
            <a:endParaRPr lang="en-US" sz="7116">
              <a:solidFill>
                <a:srgbClr val="FFDE5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79629" y="3201385"/>
            <a:ext cx="3391857" cy="41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248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division en 5 groupes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81135" y="5157745"/>
            <a:ext cx="9042159" cy="4412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Entrée : Graphe G(V, E), nombre de groupes k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Choisir k nœuds de départ distincts (un par groupe)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Pour chaque groupe i de 1 à k :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Initialiser une marche aléatoire à partir du nœud de départ du groupe i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Tant qu’il existe des nœuds non assignés :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À chaque étape, déplacer la marche vers un voisin choisi aléatoirement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Si le nœud atteint n’est pas encore assigné :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L’assigner au groupe i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Si la marche est bloquée (tous les voisins déjà visités) :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Sauter vers un nœud non assigné choisi aléatoirement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Répéter jusqu’à ce que tous les nœuds soient assignés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Sortie : Partition des nœuds en k groupes</a:t>
            </a:r>
          </a:p>
          <a:p>
            <a:pPr algn="l">
              <a:lnSpc>
                <a:spcPts val="2764"/>
              </a:lnSpc>
              <a:spcBef>
                <a:spcPct val="0"/>
              </a:spcBef>
            </a:pPr>
            <a:endParaRPr lang="en-US" sz="1974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159" y="6430767"/>
            <a:ext cx="6234297" cy="150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1"/>
              </a:lnSpc>
              <a:spcBef>
                <a:spcPct val="0"/>
              </a:spcBef>
            </a:pPr>
            <a:r>
              <a:rPr lang="en-US" sz="21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Lancer plusieurs marches aléatoires indépendantes depuis différents points du graphe pour explorer et assigner les nœuds à des groupes.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77148" y="2963621"/>
            <a:ext cx="5026953" cy="4402555"/>
          </a:xfrm>
          <a:custGeom>
            <a:avLst/>
            <a:gdLst/>
            <a:ahLst/>
            <a:cxnLst/>
            <a:rect l="l" t="t" r="r" b="b"/>
            <a:pathLst>
              <a:path w="5026953" h="4402555">
                <a:moveTo>
                  <a:pt x="0" y="0"/>
                </a:moveTo>
                <a:lnTo>
                  <a:pt x="5026952" y="0"/>
                </a:lnTo>
                <a:lnTo>
                  <a:pt x="5026952" y="4402555"/>
                </a:lnTo>
                <a:lnTo>
                  <a:pt x="0" y="4402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36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111529" y="5061448"/>
            <a:ext cx="356163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2930136" y="7106916"/>
            <a:ext cx="2835675" cy="2915045"/>
          </a:xfrm>
          <a:custGeom>
            <a:avLst/>
            <a:gdLst/>
            <a:ahLst/>
            <a:cxnLst/>
            <a:rect l="l" t="t" r="r" b="b"/>
            <a:pathLst>
              <a:path w="2835675" h="2915045">
                <a:moveTo>
                  <a:pt x="0" y="0"/>
                </a:moveTo>
                <a:lnTo>
                  <a:pt x="2835675" y="0"/>
                </a:lnTo>
                <a:lnTo>
                  <a:pt x="2835675" y="2915045"/>
                </a:lnTo>
                <a:lnTo>
                  <a:pt x="0" y="2915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4906" y="1442021"/>
            <a:ext cx="3045025" cy="3043201"/>
          </a:xfrm>
          <a:custGeom>
            <a:avLst/>
            <a:gdLst/>
            <a:ahLst/>
            <a:cxnLst/>
            <a:rect l="l" t="t" r="r" b="b"/>
            <a:pathLst>
              <a:path w="3045025" h="3043201">
                <a:moveTo>
                  <a:pt x="0" y="0"/>
                </a:moveTo>
                <a:lnTo>
                  <a:pt x="3045024" y="0"/>
                </a:lnTo>
                <a:lnTo>
                  <a:pt x="3045024" y="3043201"/>
                </a:lnTo>
                <a:lnTo>
                  <a:pt x="0" y="3043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1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34502" y="650749"/>
            <a:ext cx="13618997" cy="94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7116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RÉSUMÉ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91375" y="4553954"/>
            <a:ext cx="3391857" cy="41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248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division en 5 groupes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682259" y="4066205"/>
            <a:ext cx="3083552" cy="2640431"/>
          </a:xfrm>
          <a:custGeom>
            <a:avLst/>
            <a:gdLst/>
            <a:ahLst/>
            <a:cxnLst/>
            <a:rect l="l" t="t" r="r" b="b"/>
            <a:pathLst>
              <a:path w="3083552" h="2640431">
                <a:moveTo>
                  <a:pt x="0" y="0"/>
                </a:moveTo>
                <a:lnTo>
                  <a:pt x="3083552" y="0"/>
                </a:lnTo>
                <a:lnTo>
                  <a:pt x="3083552" y="2640431"/>
                </a:lnTo>
                <a:lnTo>
                  <a:pt x="0" y="2640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89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476250" y="8127939"/>
            <a:ext cx="5087076" cy="8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MIRW : exploration par marches aléatoires multiples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74715" y="2877405"/>
            <a:ext cx="2808684" cy="40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31"/>
              </a:lnSpc>
              <a:spcBef>
                <a:spcPct val="0"/>
              </a:spcBef>
            </a:pPr>
            <a:r>
              <a:rPr lang="en-US" sz="237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RND : tirage au sort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74715" y="5095875"/>
            <a:ext cx="4696946" cy="8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31"/>
              </a:lnSpc>
              <a:spcBef>
                <a:spcPct val="0"/>
              </a:spcBef>
            </a:pPr>
            <a:r>
              <a:rPr lang="en-US" sz="237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FFD : propagation par contagion probabiliste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34502" y="650749"/>
            <a:ext cx="13618997" cy="94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7116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ANALYSE DE LA RÉSILIENCE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2981" y="1489215"/>
            <a:ext cx="1469076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Simulation de différents scénarios de panne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85" y="2321515"/>
            <a:ext cx="15034498" cy="191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Suppression aléatoire de nœuds (pannes non ciblées)</a:t>
            </a:r>
          </a:p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Suppression ciblée des nœuds critiques (pannes sur les satellites les plus centraux ou importants)</a:t>
            </a:r>
          </a:p>
          <a:p>
            <a:pPr algn="l">
              <a:lnSpc>
                <a:spcPts val="3449"/>
              </a:lnSpc>
            </a:pPr>
            <a:endParaRPr lang="en-US" sz="2796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385705" y="4154875"/>
            <a:ext cx="1469076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des impacts sur le réseau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0885" y="5086350"/>
            <a:ext cx="16967115" cy="197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Avant panne : calcul des métriques réseau</a:t>
            </a:r>
          </a:p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Après panne : recalcul des mêmes métriques pour évaluer la dégradation des performances et la capacité du réseau à rester fonctionnel</a:t>
            </a:r>
          </a:p>
          <a:p>
            <a:pPr algn="l">
              <a:lnSpc>
                <a:spcPts val="3570"/>
              </a:lnSpc>
            </a:pPr>
            <a:endParaRPr lang="en-US" sz="289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2981" y="7347138"/>
            <a:ext cx="126399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Comparaison des stratégies de division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0885" y="8393184"/>
            <a:ext cx="15034498" cy="152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9"/>
              </a:lnSpc>
            </a:pPr>
            <a:r>
              <a:rPr lang="en-US" sz="301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Évaluer si la division du graphe (RND, MIRW, FFD) permet de limiter l’impact des pannes et de préserver la connectivité et l’efficacité du réseau</a:t>
            </a:r>
          </a:p>
          <a:p>
            <a:pPr algn="l">
              <a:lnSpc>
                <a:spcPts val="3717"/>
              </a:lnSpc>
            </a:pPr>
            <a:endParaRPr lang="en-US" sz="301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13829" y="4726995"/>
            <a:ext cx="2491192" cy="1079516"/>
          </a:xfrm>
          <a:custGeom>
            <a:avLst/>
            <a:gdLst/>
            <a:ahLst/>
            <a:cxnLst/>
            <a:rect l="l" t="t" r="r" b="b"/>
            <a:pathLst>
              <a:path w="2491192" h="1079516">
                <a:moveTo>
                  <a:pt x="0" y="0"/>
                </a:moveTo>
                <a:lnTo>
                  <a:pt x="2491192" y="0"/>
                </a:lnTo>
                <a:lnTo>
                  <a:pt x="2491192" y="1079517"/>
                </a:lnTo>
                <a:lnTo>
                  <a:pt x="0" y="1079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10486" y="7119471"/>
            <a:ext cx="2561730" cy="896606"/>
          </a:xfrm>
          <a:custGeom>
            <a:avLst/>
            <a:gdLst/>
            <a:ahLst/>
            <a:cxnLst/>
            <a:rect l="l" t="t" r="r" b="b"/>
            <a:pathLst>
              <a:path w="2561730" h="896606">
                <a:moveTo>
                  <a:pt x="0" y="0"/>
                </a:moveTo>
                <a:lnTo>
                  <a:pt x="2561730" y="0"/>
                </a:lnTo>
                <a:lnTo>
                  <a:pt x="2561730" y="896606"/>
                </a:lnTo>
                <a:lnTo>
                  <a:pt x="0" y="896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202243"/>
              </p:ext>
            </p:extLst>
          </p:nvPr>
        </p:nvGraphicFramePr>
        <p:xfrm>
          <a:off x="762000" y="2940590"/>
          <a:ext cx="17401374" cy="7121560"/>
        </p:xfrm>
        <a:graphic>
          <a:graphicData uri="http://schemas.openxmlformats.org/drawingml/2006/table">
            <a:tbl>
              <a:tblPr/>
              <a:tblGrid>
                <a:gridCol w="8756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4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217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Robustesse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Résilience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6771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1" dirty="0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flow robustness / </a:t>
                      </a:r>
                      <a:r>
                        <a:rPr lang="en-US" sz="1580" b="1" dirty="0" err="1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robustesse</a:t>
                      </a:r>
                      <a:r>
                        <a:rPr lang="en-US" sz="1580" b="1" dirty="0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de flux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: 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cette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métrique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mesure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la proportion de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paires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sommets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connectées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par un chemin dans le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graphe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,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qu'il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soit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divisé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ou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non</a:t>
                      </a:r>
                      <a:endParaRPr lang="en-US" sz="1100" dirty="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1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redondance des chemins: </a:t>
                      </a:r>
                      <a:r>
                        <a:rPr lang="en-US" sz="158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est une mesure du nombre de chemins alternatifs dans le graphe.</a:t>
                      </a: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6771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1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cout de routage </a:t>
                      </a:r>
                      <a:r>
                        <a:rPr lang="en-US" sz="1580">
                          <a:solidFill>
                            <a:srgbClr val="C23C3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:  </a:t>
                      </a:r>
                      <a:r>
                        <a:rPr lang="en-US" sz="158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Il s'agit du nombre total de paquets à transmettre dans le réseau, y compris les retransmissions multi-sauts, pour que chaque sommet atteigne tous les autres → reflète aussi l’efficacité énergétique </a:t>
                      </a: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1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disparité de chemins </a:t>
                      </a:r>
                      <a:r>
                        <a:rPr lang="en-US" sz="158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: Elle mesure la différence entre les chemins alternatifs, c’est-à-dire le nombre de sommets distincts composant ces chemins.</a:t>
                      </a: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9801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1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efficacité du réseau : </a:t>
                      </a:r>
                      <a:r>
                        <a:rPr lang="en-US" sz="158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Cette métrique, comprise entre 0 et 1, caractérise la distance moyenne entre les paires de sommets.</a:t>
                      </a: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 b="1" dirty="0" err="1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criticité</a:t>
                      </a:r>
                      <a:r>
                        <a:rPr lang="en-US" sz="1580" b="1" dirty="0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des </a:t>
                      </a:r>
                      <a:r>
                        <a:rPr lang="en-US" sz="1580" b="1" dirty="0" err="1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noeuds</a:t>
                      </a:r>
                      <a:r>
                        <a:rPr lang="en-US" sz="1580" b="1" dirty="0">
                          <a:solidFill>
                            <a:srgbClr val="C23C3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: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est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un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indicateur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 la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présence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et du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nombre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sommets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critiques dans un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graphe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.  Un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sommet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est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considéré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comme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critique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s’il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est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présent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dans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une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grande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partie</a:t>
                      </a:r>
                      <a:r>
                        <a:rPr lang="en-US" sz="1580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des plus courts chemins du </a:t>
                      </a:r>
                      <a:r>
                        <a:rPr lang="en-US" sz="1580" dirty="0" err="1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graphe</a:t>
                      </a:r>
                      <a:endParaRPr lang="en-US" sz="1100" dirty="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212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6394398" y="9258300"/>
            <a:ext cx="2905361" cy="733392"/>
          </a:xfrm>
          <a:custGeom>
            <a:avLst/>
            <a:gdLst/>
            <a:ahLst/>
            <a:cxnLst/>
            <a:rect l="l" t="t" r="r" b="b"/>
            <a:pathLst>
              <a:path w="2905361" h="733392">
                <a:moveTo>
                  <a:pt x="0" y="0"/>
                </a:moveTo>
                <a:lnTo>
                  <a:pt x="2905361" y="0"/>
                </a:lnTo>
                <a:lnTo>
                  <a:pt x="2905361" y="733392"/>
                </a:lnTo>
                <a:lnTo>
                  <a:pt x="0" y="733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73327" y="9039586"/>
            <a:ext cx="3931694" cy="961273"/>
          </a:xfrm>
          <a:custGeom>
            <a:avLst/>
            <a:gdLst/>
            <a:ahLst/>
            <a:cxnLst/>
            <a:rect l="l" t="t" r="r" b="b"/>
            <a:pathLst>
              <a:path w="3931694" h="961273">
                <a:moveTo>
                  <a:pt x="0" y="0"/>
                </a:moveTo>
                <a:lnTo>
                  <a:pt x="3931694" y="0"/>
                </a:lnTo>
                <a:lnTo>
                  <a:pt x="3931694" y="961273"/>
                </a:lnTo>
                <a:lnTo>
                  <a:pt x="0" y="9612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88437" y="4726995"/>
            <a:ext cx="4311096" cy="833010"/>
          </a:xfrm>
          <a:custGeom>
            <a:avLst/>
            <a:gdLst/>
            <a:ahLst/>
            <a:cxnLst/>
            <a:rect l="l" t="t" r="r" b="b"/>
            <a:pathLst>
              <a:path w="4311096" h="833010">
                <a:moveTo>
                  <a:pt x="0" y="0"/>
                </a:moveTo>
                <a:lnTo>
                  <a:pt x="4311096" y="0"/>
                </a:lnTo>
                <a:lnTo>
                  <a:pt x="4311096" y="833010"/>
                </a:lnTo>
                <a:lnTo>
                  <a:pt x="0" y="8330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37766" y="6953575"/>
            <a:ext cx="4358735" cy="887125"/>
          </a:xfrm>
          <a:custGeom>
            <a:avLst/>
            <a:gdLst/>
            <a:ahLst/>
            <a:cxnLst/>
            <a:rect l="l" t="t" r="r" b="b"/>
            <a:pathLst>
              <a:path w="4358735" h="887125">
                <a:moveTo>
                  <a:pt x="0" y="0"/>
                </a:moveTo>
                <a:lnTo>
                  <a:pt x="4358735" y="0"/>
                </a:lnTo>
                <a:lnTo>
                  <a:pt x="4358735" y="887125"/>
                </a:lnTo>
                <a:lnTo>
                  <a:pt x="0" y="8871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3050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316379" y="7005801"/>
            <a:ext cx="3482681" cy="804547"/>
          </a:xfrm>
          <a:custGeom>
            <a:avLst/>
            <a:gdLst/>
            <a:ahLst/>
            <a:cxnLst/>
            <a:rect l="l" t="t" r="r" b="b"/>
            <a:pathLst>
              <a:path w="3482681" h="804547">
                <a:moveTo>
                  <a:pt x="0" y="0"/>
                </a:moveTo>
                <a:lnTo>
                  <a:pt x="3482682" y="0"/>
                </a:lnTo>
                <a:lnTo>
                  <a:pt x="3482682" y="804547"/>
                </a:lnTo>
                <a:lnTo>
                  <a:pt x="0" y="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64008" r="-3000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18656" y="9039586"/>
            <a:ext cx="2918621" cy="927917"/>
          </a:xfrm>
          <a:custGeom>
            <a:avLst/>
            <a:gdLst/>
            <a:ahLst/>
            <a:cxnLst/>
            <a:rect l="l" t="t" r="r" b="b"/>
            <a:pathLst>
              <a:path w="2918621" h="927917">
                <a:moveTo>
                  <a:pt x="0" y="0"/>
                </a:moveTo>
                <a:lnTo>
                  <a:pt x="2918621" y="0"/>
                </a:lnTo>
                <a:lnTo>
                  <a:pt x="2918621" y="927916"/>
                </a:lnTo>
                <a:lnTo>
                  <a:pt x="0" y="9279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51221" y="393644"/>
            <a:ext cx="13748312" cy="229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3"/>
              </a:lnSpc>
            </a:pPr>
            <a:r>
              <a:rPr lang="en-US" sz="872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METRIQUESD’EVALUATION DE LA ROBUSTESSE ET LA RESILIENCE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9084" y="2264198"/>
            <a:ext cx="5605829" cy="5150423"/>
          </a:xfrm>
          <a:custGeom>
            <a:avLst/>
            <a:gdLst/>
            <a:ahLst/>
            <a:cxnLst/>
            <a:rect l="l" t="t" r="r" b="b"/>
            <a:pathLst>
              <a:path w="5605829" h="5150423">
                <a:moveTo>
                  <a:pt x="0" y="0"/>
                </a:moveTo>
                <a:lnTo>
                  <a:pt x="5605829" y="0"/>
                </a:lnTo>
                <a:lnTo>
                  <a:pt x="5605829" y="5150423"/>
                </a:lnTo>
                <a:lnTo>
                  <a:pt x="0" y="5150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4913" y="2221214"/>
            <a:ext cx="5415982" cy="5193407"/>
          </a:xfrm>
          <a:custGeom>
            <a:avLst/>
            <a:gdLst/>
            <a:ahLst/>
            <a:cxnLst/>
            <a:rect l="l" t="t" r="r" b="b"/>
            <a:pathLst>
              <a:path w="5415982" h="5193407">
                <a:moveTo>
                  <a:pt x="0" y="0"/>
                </a:moveTo>
                <a:lnTo>
                  <a:pt x="5415982" y="0"/>
                </a:lnTo>
                <a:lnTo>
                  <a:pt x="5415982" y="5193407"/>
                </a:lnTo>
                <a:lnTo>
                  <a:pt x="0" y="5193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63162" y="2264198"/>
            <a:ext cx="5478573" cy="5161281"/>
          </a:xfrm>
          <a:custGeom>
            <a:avLst/>
            <a:gdLst/>
            <a:ahLst/>
            <a:cxnLst/>
            <a:rect l="l" t="t" r="r" b="b"/>
            <a:pathLst>
              <a:path w="5478573" h="5161281">
                <a:moveTo>
                  <a:pt x="0" y="0"/>
                </a:moveTo>
                <a:lnTo>
                  <a:pt x="5478574" y="0"/>
                </a:lnTo>
                <a:lnTo>
                  <a:pt x="5478574" y="5161282"/>
                </a:lnTo>
                <a:lnTo>
                  <a:pt x="0" y="5161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09420" y="740473"/>
            <a:ext cx="9701495" cy="8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5B3314"/>
                </a:solidFill>
                <a:latin typeface="Open Sauce"/>
                <a:ea typeface="Open Sauce"/>
                <a:cs typeface="Open Sauce"/>
                <a:sym typeface="Open Sauce"/>
              </a:rPr>
              <a:t>Métriques de robustesse pour t=1000, attaque ciblée à t=500, on supprime 10% des noeuds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01D4E92-1D4C-1DC0-41A5-02FB44EB84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6127" y="7657774"/>
            <a:ext cx="7020905" cy="21243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59930" y="231321"/>
            <a:ext cx="4822559" cy="27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RÉSILIENCE D’UN ESSAIM DE NANOSATELLITES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4591" y="558917"/>
            <a:ext cx="6792493" cy="130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12"/>
              </a:lnSpc>
            </a:pPr>
            <a:r>
              <a:rPr lang="en-US" sz="971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PLAN </a:t>
            </a:r>
          </a:p>
        </p:txBody>
      </p:sp>
      <p:sp>
        <p:nvSpPr>
          <p:cNvPr id="6" name="Freeform 6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3407" y="2827362"/>
            <a:ext cx="8399140" cy="364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Formulation de la </a:t>
            </a:r>
            <a:r>
              <a:rPr lang="en-US" sz="3695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problématique</a:t>
            </a:r>
            <a:r>
              <a:rPr lang="en-US" sz="369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Solution </a:t>
            </a:r>
            <a:r>
              <a:rPr lang="en-US" sz="3695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proposée</a:t>
            </a:r>
            <a:r>
              <a:rPr lang="en-US" sz="369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: </a:t>
            </a:r>
            <a:r>
              <a:rPr lang="en-US" sz="3695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partitionning</a:t>
            </a:r>
            <a:endParaRPr lang="en-US" sz="3695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</a:t>
            </a:r>
            <a:r>
              <a:rPr lang="en-US" sz="369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la solution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</a:t>
            </a:r>
            <a:r>
              <a:rPr lang="en-US" sz="369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des </a:t>
            </a:r>
            <a:r>
              <a:rPr lang="en-US" sz="3695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résultats</a:t>
            </a:r>
            <a:endParaRPr lang="en-US" sz="3695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Bibliographie</a:t>
            </a:r>
            <a:endParaRPr lang="en-US" sz="3695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17260" y="2264198"/>
            <a:ext cx="5423296" cy="5026978"/>
          </a:xfrm>
          <a:custGeom>
            <a:avLst/>
            <a:gdLst/>
            <a:ahLst/>
            <a:cxnLst/>
            <a:rect l="l" t="t" r="r" b="b"/>
            <a:pathLst>
              <a:path w="5423296" h="5026978">
                <a:moveTo>
                  <a:pt x="0" y="0"/>
                </a:moveTo>
                <a:lnTo>
                  <a:pt x="5423296" y="0"/>
                </a:lnTo>
                <a:lnTo>
                  <a:pt x="5423296" y="5026978"/>
                </a:lnTo>
                <a:lnTo>
                  <a:pt x="0" y="5026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4614" y="2264198"/>
            <a:ext cx="5424932" cy="4892674"/>
          </a:xfrm>
          <a:custGeom>
            <a:avLst/>
            <a:gdLst/>
            <a:ahLst/>
            <a:cxnLst/>
            <a:rect l="l" t="t" r="r" b="b"/>
            <a:pathLst>
              <a:path w="5424932" h="4892674">
                <a:moveTo>
                  <a:pt x="0" y="0"/>
                </a:moveTo>
                <a:lnTo>
                  <a:pt x="5424931" y="0"/>
                </a:lnTo>
                <a:lnTo>
                  <a:pt x="5424931" y="4892675"/>
                </a:lnTo>
                <a:lnTo>
                  <a:pt x="0" y="48926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94559" y="2264198"/>
            <a:ext cx="5766577" cy="5144901"/>
          </a:xfrm>
          <a:custGeom>
            <a:avLst/>
            <a:gdLst/>
            <a:ahLst/>
            <a:cxnLst/>
            <a:rect l="l" t="t" r="r" b="b"/>
            <a:pathLst>
              <a:path w="5766577" h="5144901">
                <a:moveTo>
                  <a:pt x="0" y="0"/>
                </a:moveTo>
                <a:lnTo>
                  <a:pt x="5766577" y="0"/>
                </a:lnTo>
                <a:lnTo>
                  <a:pt x="5766577" y="5144902"/>
                </a:lnTo>
                <a:lnTo>
                  <a:pt x="0" y="51449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09420" y="740473"/>
            <a:ext cx="9701495" cy="8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5B3314"/>
                </a:solidFill>
                <a:latin typeface="Open Sauce"/>
                <a:ea typeface="Open Sauce"/>
                <a:cs typeface="Open Sauce"/>
                <a:sym typeface="Open Sauce"/>
              </a:rPr>
              <a:t>Métriques de résilience pour t=1000, attaque ciblée à t=500, on supprime 10% des noeuds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8F1FB3-0309-8DB4-5D1D-69CD8EA02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7527362"/>
            <a:ext cx="7391400" cy="22338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4342" y="5361608"/>
            <a:ext cx="4811960" cy="4423753"/>
          </a:xfrm>
          <a:custGeom>
            <a:avLst/>
            <a:gdLst/>
            <a:ahLst/>
            <a:cxnLst/>
            <a:rect l="l" t="t" r="r" b="b"/>
            <a:pathLst>
              <a:path w="4811960" h="4423753">
                <a:moveTo>
                  <a:pt x="0" y="0"/>
                </a:moveTo>
                <a:lnTo>
                  <a:pt x="4811960" y="0"/>
                </a:lnTo>
                <a:lnTo>
                  <a:pt x="4811960" y="4423753"/>
                </a:lnTo>
                <a:lnTo>
                  <a:pt x="0" y="4423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14921" y="5361608"/>
            <a:ext cx="5378256" cy="4423753"/>
          </a:xfrm>
          <a:custGeom>
            <a:avLst/>
            <a:gdLst/>
            <a:ahLst/>
            <a:cxnLst/>
            <a:rect l="l" t="t" r="r" b="b"/>
            <a:pathLst>
              <a:path w="5378256" h="4423753">
                <a:moveTo>
                  <a:pt x="0" y="0"/>
                </a:moveTo>
                <a:lnTo>
                  <a:pt x="5378256" y="0"/>
                </a:lnTo>
                <a:lnTo>
                  <a:pt x="5378256" y="4423753"/>
                </a:lnTo>
                <a:lnTo>
                  <a:pt x="0" y="4423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55177" y="5361608"/>
            <a:ext cx="5336732" cy="4444209"/>
          </a:xfrm>
          <a:custGeom>
            <a:avLst/>
            <a:gdLst/>
            <a:ahLst/>
            <a:cxnLst/>
            <a:rect l="l" t="t" r="r" b="b"/>
            <a:pathLst>
              <a:path w="5336732" h="4444209">
                <a:moveTo>
                  <a:pt x="0" y="0"/>
                </a:moveTo>
                <a:lnTo>
                  <a:pt x="5336732" y="0"/>
                </a:lnTo>
                <a:lnTo>
                  <a:pt x="5336732" y="4444209"/>
                </a:lnTo>
                <a:lnTo>
                  <a:pt x="0" y="44442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592" y="171391"/>
            <a:ext cx="4703710" cy="4501597"/>
          </a:xfrm>
          <a:custGeom>
            <a:avLst/>
            <a:gdLst/>
            <a:ahLst/>
            <a:cxnLst/>
            <a:rect l="l" t="t" r="r" b="b"/>
            <a:pathLst>
              <a:path w="4703710" h="4501597">
                <a:moveTo>
                  <a:pt x="0" y="0"/>
                </a:moveTo>
                <a:lnTo>
                  <a:pt x="4703710" y="0"/>
                </a:lnTo>
                <a:lnTo>
                  <a:pt x="4703710" y="4501597"/>
                </a:lnTo>
                <a:lnTo>
                  <a:pt x="0" y="45015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13025" y="228372"/>
            <a:ext cx="4783222" cy="4350840"/>
          </a:xfrm>
          <a:custGeom>
            <a:avLst/>
            <a:gdLst/>
            <a:ahLst/>
            <a:cxnLst/>
            <a:rect l="l" t="t" r="r" b="b"/>
            <a:pathLst>
              <a:path w="4783222" h="4350840">
                <a:moveTo>
                  <a:pt x="0" y="0"/>
                </a:moveTo>
                <a:lnTo>
                  <a:pt x="4783222" y="0"/>
                </a:lnTo>
                <a:lnTo>
                  <a:pt x="4783222" y="4350840"/>
                </a:lnTo>
                <a:lnTo>
                  <a:pt x="0" y="4350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235098" y="228372"/>
            <a:ext cx="4517003" cy="4236879"/>
          </a:xfrm>
          <a:custGeom>
            <a:avLst/>
            <a:gdLst/>
            <a:ahLst/>
            <a:cxnLst/>
            <a:rect l="l" t="t" r="r" b="b"/>
            <a:pathLst>
              <a:path w="4517003" h="4236879">
                <a:moveTo>
                  <a:pt x="0" y="0"/>
                </a:moveTo>
                <a:lnTo>
                  <a:pt x="4517003" y="0"/>
                </a:lnTo>
                <a:lnTo>
                  <a:pt x="4517003" y="4236879"/>
                </a:lnTo>
                <a:lnTo>
                  <a:pt x="0" y="42368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1984" y="3730975"/>
            <a:ext cx="15567316" cy="3954600"/>
          </a:xfrm>
          <a:custGeom>
            <a:avLst/>
            <a:gdLst/>
            <a:ahLst/>
            <a:cxnLst/>
            <a:rect l="l" t="t" r="r" b="b"/>
            <a:pathLst>
              <a:path w="15567316" h="3954600">
                <a:moveTo>
                  <a:pt x="0" y="0"/>
                </a:moveTo>
                <a:lnTo>
                  <a:pt x="15567316" y="0"/>
                </a:lnTo>
                <a:lnTo>
                  <a:pt x="15567316" y="3954600"/>
                </a:lnTo>
                <a:lnTo>
                  <a:pt x="0" y="395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07386" y="625517"/>
            <a:ext cx="16234349" cy="209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98"/>
              </a:lnSpc>
              <a:spcBef>
                <a:spcPct val="0"/>
              </a:spcBef>
            </a:pPr>
            <a:r>
              <a:rPr lang="en-US" sz="8018" u="none" strike="noStrike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COMPLEXITÉ DES ALGORITHMES DE DIVISION (PARTITIONING)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8140" y="2043113"/>
            <a:ext cx="9695603" cy="5575095"/>
          </a:xfrm>
          <a:custGeom>
            <a:avLst/>
            <a:gdLst/>
            <a:ahLst/>
            <a:cxnLst/>
            <a:rect l="l" t="t" r="r" b="b"/>
            <a:pathLst>
              <a:path w="9695603" h="5575095">
                <a:moveTo>
                  <a:pt x="0" y="0"/>
                </a:moveTo>
                <a:lnTo>
                  <a:pt x="9695603" y="0"/>
                </a:lnTo>
                <a:lnTo>
                  <a:pt x="9695603" y="5575095"/>
                </a:lnTo>
                <a:lnTo>
                  <a:pt x="0" y="5575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19" r="-19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83428" y="7486943"/>
            <a:ext cx="10504572" cy="2800057"/>
          </a:xfrm>
          <a:custGeom>
            <a:avLst/>
            <a:gdLst/>
            <a:ahLst/>
            <a:cxnLst/>
            <a:rect l="l" t="t" r="r" b="b"/>
            <a:pathLst>
              <a:path w="10504572" h="2800057">
                <a:moveTo>
                  <a:pt x="0" y="0"/>
                </a:moveTo>
                <a:lnTo>
                  <a:pt x="10504572" y="0"/>
                </a:lnTo>
                <a:lnTo>
                  <a:pt x="10504572" y="2800057"/>
                </a:lnTo>
                <a:lnTo>
                  <a:pt x="0" y="28000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9" t="-12338" b="-881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36688" y="338400"/>
            <a:ext cx="1779627" cy="76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1"/>
              </a:lnSpc>
              <a:spcBef>
                <a:spcPct val="0"/>
              </a:spcBef>
            </a:pPr>
            <a:r>
              <a:rPr lang="en-US" sz="44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RMSE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1022" y="1374585"/>
            <a:ext cx="14788278" cy="38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1"/>
              </a:lnSpc>
              <a:spcBef>
                <a:spcPct val="0"/>
              </a:spcBef>
            </a:pPr>
            <a:r>
              <a:rPr lang="en-US" sz="2179" b="1" dirty="0">
                <a:solidFill>
                  <a:srgbClr val="C23C30"/>
                </a:solidFill>
                <a:latin typeface="Arimo Bold"/>
                <a:ea typeface="Arimo Bold"/>
                <a:cs typeface="Arimo Bold"/>
                <a:sym typeface="Arimo Bold"/>
              </a:rPr>
              <a:t>OBJECTIF : 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ÉVALUER L’ÉQUITÉ DE LA RÉPARTITION DES NŒUDS ENTRE GROUPES (RMSE SUR LES TAILLES).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65161" y="3644608"/>
            <a:ext cx="8422839" cy="17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1" dirty="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plus le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rmse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est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bas,</a:t>
            </a:r>
          </a:p>
          <a:p>
            <a:pPr algn="l">
              <a:lnSpc>
                <a:spcPts val="2843"/>
              </a:lnSpc>
              <a:spcBef>
                <a:spcPct val="0"/>
              </a:spcBef>
            </a:pP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plus la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répartition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des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nœuds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entre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groupes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est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équilibrée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.</a:t>
            </a:r>
          </a:p>
          <a:p>
            <a:pPr algn="l">
              <a:lnSpc>
                <a:spcPts val="2843"/>
              </a:lnSpc>
              <a:spcBef>
                <a:spcPct val="0"/>
              </a:spcBef>
            </a:pP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objectif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: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tendre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vers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un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rmse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minimal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quel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que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soit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le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nombre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 de </a:t>
            </a:r>
            <a:r>
              <a:rPr lang="en-US" sz="217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groupes</a:t>
            </a:r>
            <a:r>
              <a:rPr lang="en-US" sz="2179" dirty="0">
                <a:solidFill>
                  <a:srgbClr val="000000"/>
                </a:solidFill>
                <a:latin typeface="Arimo"/>
                <a:ea typeface="Arimo"/>
                <a:cs typeface="Arimo"/>
                <a:sym typeface="Chau Philomene"/>
              </a:rPr>
              <a:t>.</a:t>
            </a:r>
          </a:p>
          <a:p>
            <a:pPr algn="l">
              <a:lnSpc>
                <a:spcPts val="2843"/>
              </a:lnSpc>
              <a:spcBef>
                <a:spcPct val="0"/>
              </a:spcBef>
            </a:pPr>
            <a:endParaRPr lang="en-US" sz="2031" dirty="0">
              <a:solidFill>
                <a:srgbClr val="000000"/>
              </a:solidFill>
              <a:latin typeface="Chau Philomene"/>
              <a:ea typeface="Chau Philomene"/>
              <a:cs typeface="Chau Philomene"/>
              <a:sym typeface="Chau Philome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32599" y="1067725"/>
            <a:ext cx="6222802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C23C30"/>
                </a:solidFill>
                <a:latin typeface="Arimo Bold"/>
                <a:ea typeface="Arimo Bold"/>
                <a:cs typeface="Arimo Bold"/>
                <a:sym typeface="Arimo Bold"/>
              </a:rPr>
              <a:t>CONCLUSION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F68117B-D5F9-B451-508C-23CF1751C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0" y="2544063"/>
            <a:ext cx="11049000" cy="6418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8942" y="4205995"/>
            <a:ext cx="13513973" cy="279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[1] Akopyan, E.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«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Fiabilité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l’Architecture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Réseau des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Systèmes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Distribués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sur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Essaims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Nanosatellites »,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TéSA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2024.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endParaRPr lang="en-US" sz="158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[2] Hanafi, H.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« Étude et conception du segment spatial du premier nanosatellite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universitaire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marocain MASAT1 »,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Thèse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doctorat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Université Mohammed V, 2022.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endParaRPr lang="en-US" sz="158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[3]Meziane-Tani, D.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« Étude de la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faisabilité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déploiement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d’une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constellation de nanosatellites de type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Cubesat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pour la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collecte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données »,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Thèse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doctorat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Université de </a:t>
            </a:r>
            <a:r>
              <a:rPr lang="en-US" sz="158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Tlemcen</a:t>
            </a:r>
            <a:r>
              <a:rPr lang="en-US" sz="15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2018.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8942" y="2546347"/>
            <a:ext cx="706278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C23C30"/>
                </a:solidFill>
                <a:latin typeface="Arimo Bold"/>
                <a:ea typeface="Arimo Bold"/>
                <a:cs typeface="Arimo Bold"/>
                <a:sym typeface="Arimo Bold"/>
              </a:rPr>
              <a:t>BIBLIOGRAPHIE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57991" y="488521"/>
            <a:ext cx="15141069" cy="9699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03"/>
              </a:lnSpc>
            </a:pPr>
            <a:r>
              <a:rPr lang="en-US" sz="3895" u="sng">
                <a:solidFill>
                  <a:srgbClr val="FFDE5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Contexte </a:t>
            </a:r>
          </a:p>
          <a:p>
            <a:pPr algn="just">
              <a:lnSpc>
                <a:spcPts val="5103"/>
              </a:lnSpc>
            </a:pPr>
            <a:r>
              <a:rPr lang="en-US" sz="389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• Transmission opportuniste des données dans un essaim de 100 nanosatellites</a:t>
            </a:r>
          </a:p>
          <a:p>
            <a:pPr algn="just">
              <a:lnSpc>
                <a:spcPts val="5103"/>
              </a:lnSpc>
            </a:pPr>
            <a:r>
              <a:rPr lang="en-US" sz="389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• Chaque satellite doit transmettre ses données à tous les autres membres</a:t>
            </a:r>
          </a:p>
          <a:p>
            <a:pPr algn="just">
              <a:lnSpc>
                <a:spcPts val="5103"/>
              </a:lnSpc>
            </a:pPr>
            <a:r>
              <a:rPr lang="en-US" sz="389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•  Réseau dynamique avec portées adaptatives (20, 40, 60 km) </a:t>
            </a:r>
          </a:p>
          <a:p>
            <a:pPr algn="just">
              <a:lnSpc>
                <a:spcPts val="5103"/>
              </a:lnSpc>
            </a:pPr>
            <a:r>
              <a:rPr lang="en-US" sz="389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•  Risque de pannes affectant la performance globale</a:t>
            </a:r>
          </a:p>
          <a:p>
            <a:pPr algn="just">
              <a:lnSpc>
                <a:spcPts val="5103"/>
              </a:lnSpc>
            </a:pPr>
            <a:endParaRPr lang="en-US" sz="3895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algn="just">
              <a:lnSpc>
                <a:spcPts val="5103"/>
              </a:lnSpc>
            </a:pPr>
            <a:r>
              <a:rPr lang="en-US" sz="3895">
                <a:solidFill>
                  <a:srgbClr val="748B5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</a:p>
          <a:p>
            <a:pPr marL="841061" lvl="1" indent="-420531" algn="just">
              <a:lnSpc>
                <a:spcPts val="5103"/>
              </a:lnSpc>
              <a:buFont typeface="Arial"/>
              <a:buChar char="•"/>
            </a:pPr>
            <a:r>
              <a:rPr lang="en-US" sz="3895">
                <a:solidFill>
                  <a:srgbClr val="748B5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Problématique : garantir la résilience et la robustesse des communications dans un réseau dynamique.</a:t>
            </a:r>
          </a:p>
          <a:p>
            <a:pPr marL="841061" lvl="1" indent="-420531" algn="just">
              <a:lnSpc>
                <a:spcPts val="5103"/>
              </a:lnSpc>
              <a:buFont typeface="Arial"/>
              <a:buChar char="•"/>
            </a:pPr>
            <a:r>
              <a:rPr lang="en-US" sz="3895">
                <a:solidFill>
                  <a:srgbClr val="748B5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Objectif : modéliser, analyser, améliorer la résilience de l’essaim via des techniques de division de graphe.</a:t>
            </a:r>
          </a:p>
          <a:p>
            <a:pPr algn="just">
              <a:lnSpc>
                <a:spcPts val="5103"/>
              </a:lnSpc>
            </a:pPr>
            <a:endParaRPr lang="en-US" sz="3895">
              <a:solidFill>
                <a:srgbClr val="748B59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algn="just">
              <a:lnSpc>
                <a:spcPts val="5103"/>
              </a:lnSpc>
            </a:pPr>
            <a:endParaRPr lang="en-US" sz="3895">
              <a:solidFill>
                <a:srgbClr val="748B59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59930" y="231321"/>
            <a:ext cx="4822559" cy="27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RÉSILIENCE D’UN ESSAIM DE NANOSATELLITES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6403" y="1489448"/>
            <a:ext cx="10199479" cy="379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12"/>
              </a:lnSpc>
            </a:pPr>
            <a:r>
              <a:rPr lang="en-US" sz="971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COMMENT RENDRE LE RÉSEAU D’ESSAIM PLUS RÉSILIENT ?</a:t>
            </a:r>
          </a:p>
        </p:txBody>
      </p:sp>
      <p:sp>
        <p:nvSpPr>
          <p:cNvPr id="6" name="Freeform 6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3407" y="2827362"/>
            <a:ext cx="6272736" cy="487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</a:t>
            </a:r>
          </a:p>
          <a:p>
            <a:pPr marL="797882" lvl="1" indent="-398941" algn="just">
              <a:lnSpc>
                <a:spcPts val="4841"/>
              </a:lnSpc>
              <a:buFont typeface="Arial"/>
              <a:buChar char="•"/>
            </a:pPr>
            <a:r>
              <a:rPr lang="en-US" sz="369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2474" y="4085786"/>
            <a:ext cx="6649047" cy="5823169"/>
          </a:xfrm>
          <a:custGeom>
            <a:avLst/>
            <a:gdLst/>
            <a:ahLst/>
            <a:cxnLst/>
            <a:rect l="l" t="t" r="r" b="b"/>
            <a:pathLst>
              <a:path w="6649047" h="5823169">
                <a:moveTo>
                  <a:pt x="0" y="0"/>
                </a:moveTo>
                <a:lnTo>
                  <a:pt x="6649047" y="0"/>
                </a:lnTo>
                <a:lnTo>
                  <a:pt x="6649047" y="5823169"/>
                </a:lnTo>
                <a:lnTo>
                  <a:pt x="0" y="5823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83644" y="4881578"/>
            <a:ext cx="4638645" cy="4638645"/>
          </a:xfrm>
          <a:custGeom>
            <a:avLst/>
            <a:gdLst/>
            <a:ahLst/>
            <a:cxnLst/>
            <a:rect l="l" t="t" r="r" b="b"/>
            <a:pathLst>
              <a:path w="4638645" h="4638645">
                <a:moveTo>
                  <a:pt x="0" y="0"/>
                </a:moveTo>
                <a:lnTo>
                  <a:pt x="4638644" y="0"/>
                </a:lnTo>
                <a:lnTo>
                  <a:pt x="4638644" y="4638644"/>
                </a:lnTo>
                <a:lnTo>
                  <a:pt x="0" y="4638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46931" y="648124"/>
            <a:ext cx="13946723" cy="63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03"/>
              </a:lnSpc>
            </a:pPr>
            <a:r>
              <a:rPr lang="en-US" sz="3895">
                <a:solidFill>
                  <a:srgbClr val="FFDE5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Modélisation de l’essaim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0450" y="1339809"/>
            <a:ext cx="11185178" cy="292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Modèle utilisé :</a:t>
            </a:r>
          </a:p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Graphe temporel 𝐺𝑡=(𝑉𝑡, 𝐸𝑡 )</a:t>
            </a:r>
          </a:p>
          <a:p>
            <a:pPr algn="l">
              <a:lnSpc>
                <a:spcPts val="3331"/>
              </a:lnSpc>
              <a:spcBef>
                <a:spcPct val="0"/>
              </a:spcBef>
            </a:pPr>
            <a:endParaRPr lang="en-US" sz="237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13838" lvl="1" indent="-256919" algn="l">
              <a:lnSpc>
                <a:spcPts val="3331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𝑉𝑡 : ensemble des satellites à l’instant t, de taille n(t)</a:t>
            </a:r>
          </a:p>
          <a:p>
            <a:pPr marL="513838" lvl="1" indent="-256919" algn="l">
              <a:lnSpc>
                <a:spcPts val="3331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𝐸𝑡 : ensemble des liens de communication, de taille m(t)</a:t>
            </a:r>
          </a:p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Chaque lien est pondéré en fonction de la distance (portée) entre satellites</a:t>
            </a:r>
          </a:p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Les liens sont supposés symétriques(duplex) → Graphe non orienté pondéré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97024" y="1765045"/>
            <a:ext cx="8245651" cy="5216099"/>
          </a:xfrm>
          <a:custGeom>
            <a:avLst/>
            <a:gdLst/>
            <a:ahLst/>
            <a:cxnLst/>
            <a:rect l="l" t="t" r="r" b="b"/>
            <a:pathLst>
              <a:path w="8245651" h="5216099">
                <a:moveTo>
                  <a:pt x="0" y="0"/>
                </a:moveTo>
                <a:lnTo>
                  <a:pt x="8245651" y="0"/>
                </a:lnTo>
                <a:lnTo>
                  <a:pt x="8245651" y="5216099"/>
                </a:lnTo>
                <a:lnTo>
                  <a:pt x="0" y="5216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576321" y="463805"/>
            <a:ext cx="13618997" cy="130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2"/>
              </a:lnSpc>
            </a:pPr>
            <a:r>
              <a:rPr lang="en-US" sz="971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TRAVAIL PRÉCÉDANT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4502" y="7100954"/>
            <a:ext cx="14023181" cy="284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Degré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moyen du réseau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analysé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sous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plusieurs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scénarios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de suppression de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nœuds</a:t>
            </a:r>
            <a:endParaRPr lang="en-US" sz="2679" dirty="0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578607" lvl="1" indent="-289303" algn="l">
              <a:lnSpc>
                <a:spcPts val="3751"/>
              </a:lnSpc>
              <a:buFont typeface="Arial"/>
              <a:buChar char="•"/>
            </a:pP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Suppression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ciblée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par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centralité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: chute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rapide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du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degré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moyen → réseau très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vulnérable</a:t>
            </a:r>
            <a:endParaRPr lang="en-US" sz="2679" dirty="0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578607" lvl="1" indent="-289303" algn="l">
              <a:lnSpc>
                <a:spcPts val="3751"/>
              </a:lnSpc>
              <a:buFont typeface="Arial"/>
              <a:buChar char="•"/>
            </a:pP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Suppression par importance : impact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significatif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mais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moins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brutal</a:t>
            </a:r>
          </a:p>
          <a:p>
            <a:pPr marL="578607" lvl="1" indent="-289303" algn="l">
              <a:lnSpc>
                <a:spcPts val="3751"/>
              </a:lnSpc>
              <a:buFont typeface="Arial"/>
              <a:buChar char="•"/>
            </a:pP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Suppression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aléatoire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: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effet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modéré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, réseau plus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robuste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aux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pannes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non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ciblées</a:t>
            </a:r>
            <a:endParaRPr lang="en-US" sz="2679" dirty="0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578607" lvl="1" indent="-289303" algn="l">
              <a:lnSpc>
                <a:spcPts val="3751"/>
              </a:lnSpc>
              <a:buFont typeface="Arial"/>
              <a:buChar char="•"/>
            </a:pP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 : la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présence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de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nœuds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critiques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fragilise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le réseau</a:t>
            </a:r>
          </a:p>
          <a:p>
            <a:pPr algn="l">
              <a:lnSpc>
                <a:spcPts val="3751"/>
              </a:lnSpc>
            </a:pP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Motivation : explorer des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stratégies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(</a:t>
            </a:r>
            <a:r>
              <a:rPr lang="en-US" sz="2679" dirty="0">
                <a:solidFill>
                  <a:srgbClr val="C23C3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division de </a:t>
            </a:r>
            <a:r>
              <a:rPr lang="en-US" sz="2679" dirty="0" err="1">
                <a:solidFill>
                  <a:srgbClr val="C23C3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</a:t>
            </a:r>
            <a:r>
              <a:rPr lang="en-US" sz="2679" dirty="0">
                <a:solidFill>
                  <a:srgbClr val="C23C3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)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pour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améliorer</a:t>
            </a:r>
            <a:r>
              <a:rPr lang="en-US" sz="267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la </a:t>
            </a:r>
            <a:r>
              <a:rPr lang="en-US" sz="2679" dirty="0" err="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résilience</a:t>
            </a:r>
            <a:endParaRPr lang="en-US" sz="2679" dirty="0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59930" y="231321"/>
            <a:ext cx="4822559" cy="27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DE59"/>
                </a:solidFill>
                <a:latin typeface="Open Sauce"/>
                <a:ea typeface="Open Sauce"/>
                <a:cs typeface="Open Sauce"/>
                <a:sym typeface="Open Sauce"/>
              </a:rPr>
              <a:t>RÉSILIENCE D’UN ESSAIM DE NANOSATELLITES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6403" y="1489448"/>
            <a:ext cx="10199479" cy="379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12"/>
              </a:lnSpc>
            </a:pPr>
            <a:r>
              <a:rPr lang="en-US" sz="971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COMMENT RENDRE LE RÉSEAU D’ESSAIM PLUS RÉILIENT ?</a:t>
            </a:r>
          </a:p>
        </p:txBody>
      </p:sp>
      <p:sp>
        <p:nvSpPr>
          <p:cNvPr id="6" name="Freeform 6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1596" y="6302836"/>
            <a:ext cx="14116348" cy="182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69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❏Mécanismes d’économie d’énergie, optimisation des trajets </a:t>
            </a:r>
          </a:p>
          <a:p>
            <a:pPr algn="l">
              <a:lnSpc>
                <a:spcPts val="4841"/>
              </a:lnSpc>
            </a:pPr>
            <a:r>
              <a:rPr lang="en-US" sz="369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❏ Contrôle de congestion, répartition de la charge  </a:t>
            </a:r>
          </a:p>
          <a:p>
            <a:pPr algn="l">
              <a:lnSpc>
                <a:spcPts val="4841"/>
              </a:lnSpc>
            </a:pPr>
            <a:r>
              <a:rPr lang="en-US" sz="369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❏ Mise en place de chemins alternatifs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944" y="2189288"/>
            <a:ext cx="4632384" cy="4056995"/>
          </a:xfrm>
          <a:custGeom>
            <a:avLst/>
            <a:gdLst/>
            <a:ahLst/>
            <a:cxnLst/>
            <a:rect l="l" t="t" r="r" b="b"/>
            <a:pathLst>
              <a:path w="4632384" h="4056995">
                <a:moveTo>
                  <a:pt x="0" y="0"/>
                </a:moveTo>
                <a:lnTo>
                  <a:pt x="4632384" y="0"/>
                </a:lnTo>
                <a:lnTo>
                  <a:pt x="4632384" y="4056995"/>
                </a:lnTo>
                <a:lnTo>
                  <a:pt x="0" y="4056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05481" y="1966309"/>
            <a:ext cx="4457073" cy="4134780"/>
          </a:xfrm>
          <a:custGeom>
            <a:avLst/>
            <a:gdLst/>
            <a:ahLst/>
            <a:cxnLst/>
            <a:rect l="l" t="t" r="r" b="b"/>
            <a:pathLst>
              <a:path w="4457073" h="4134780">
                <a:moveTo>
                  <a:pt x="0" y="0"/>
                </a:moveTo>
                <a:lnTo>
                  <a:pt x="4457073" y="0"/>
                </a:lnTo>
                <a:lnTo>
                  <a:pt x="4457073" y="4134780"/>
                </a:lnTo>
                <a:lnTo>
                  <a:pt x="0" y="4134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34502" y="688849"/>
            <a:ext cx="13618997" cy="130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2"/>
              </a:lnSpc>
            </a:pPr>
            <a:r>
              <a:rPr lang="en-US" sz="971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DIVISION DE GRAPHE </a:t>
            </a:r>
          </a:p>
        </p:txBody>
      </p:sp>
      <p:sp>
        <p:nvSpPr>
          <p:cNvPr id="8" name="AutoShape 8"/>
          <p:cNvSpPr/>
          <p:nvPr/>
        </p:nvSpPr>
        <p:spPr>
          <a:xfrm>
            <a:off x="4918303" y="5434387"/>
            <a:ext cx="376334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1350192" y="6228026"/>
            <a:ext cx="1762720" cy="47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1"/>
              </a:lnSpc>
              <a:spcBef>
                <a:spcPct val="0"/>
              </a:spcBef>
            </a:pPr>
            <a:r>
              <a:rPr lang="en-US" sz="27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𝐺𝑡=(𝑉𝑡, 𝐸𝑡 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2897" y="6053464"/>
            <a:ext cx="1907679" cy="4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𝐺𝑡*=(𝑉𝑡*, 𝐸𝑡 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1066" y="7313830"/>
            <a:ext cx="6230926" cy="144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Chaque satellite peut communiquer avec tous les autres .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Nombre total de communications :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N_G(t) = n(t)·(n(t) − 1) /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41813" y="6247076"/>
            <a:ext cx="8299923" cy="341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1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2771"/>
              </a:lnSpc>
              <a:spcBef>
                <a:spcPct val="0"/>
              </a:spcBef>
            </a:pPr>
            <a:r>
              <a:rPr lang="en-US" sz="197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Deux types de communication :</a:t>
            </a:r>
          </a:p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 u="none" strike="noStrike">
                <a:solidFill>
                  <a:srgbClr val="C23C3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79" b="1" u="none" strike="noStrike">
                <a:solidFill>
                  <a:srgbClr val="C23C3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Intra-groupe (locale)</a:t>
            </a:r>
          </a:p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→ Chaque satellite communique d’abord avec les membres de son groupe → Communication plus rapide, moins coûteuse, et stable</a:t>
            </a:r>
          </a:p>
          <a:p>
            <a:pPr algn="l">
              <a:lnSpc>
                <a:spcPts val="2771"/>
              </a:lnSpc>
              <a:spcBef>
                <a:spcPct val="0"/>
              </a:spcBef>
            </a:pPr>
            <a:endParaRPr lang="en-US" sz="1979" u="none" strike="noStrike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 b="1" u="none" strike="noStrike">
                <a:solidFill>
                  <a:srgbClr val="C23C3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Inter-groupes</a:t>
            </a:r>
            <a:r>
              <a:rPr lang="en-US" sz="1979" u="none" strike="noStrike">
                <a:solidFill>
                  <a:srgbClr val="C23C30"/>
                </a:solidFill>
                <a:latin typeface="Open Sauce"/>
                <a:ea typeface="Open Sauce"/>
                <a:cs typeface="Open Sauce"/>
                <a:sym typeface="Open Sauce"/>
              </a:rPr>
              <a:t> (coordination globale)</a:t>
            </a:r>
          </a:p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→ Nécessaire pour transmettre des informations entre clusters</a:t>
            </a:r>
          </a:p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197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→ Moins fréquente, donc plus économe</a:t>
            </a:r>
          </a:p>
          <a:p>
            <a:pPr marL="0" lvl="0" indent="0" algn="l">
              <a:lnSpc>
                <a:spcPts val="2771"/>
              </a:lnSpc>
              <a:spcBef>
                <a:spcPct val="0"/>
              </a:spcBef>
            </a:pPr>
            <a:endParaRPr lang="en-US" sz="1979" u="none" strike="noStrike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011842" y="6169914"/>
            <a:ext cx="6418774" cy="27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avec 𝑉𝑡* = {V₁, V₂, ..., Vₓ} : x sous-ensembles disjoints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407" y="818979"/>
            <a:ext cx="594957" cy="327767"/>
          </a:xfrm>
          <a:custGeom>
            <a:avLst/>
            <a:gdLst/>
            <a:ahLst/>
            <a:cxnLst/>
            <a:rect l="l" t="t" r="r" b="b"/>
            <a:pathLst>
              <a:path w="594957" h="327767">
                <a:moveTo>
                  <a:pt x="0" y="0"/>
                </a:moveTo>
                <a:lnTo>
                  <a:pt x="594957" y="0"/>
                </a:lnTo>
                <a:lnTo>
                  <a:pt x="594957" y="327767"/>
                </a:lnTo>
                <a:lnTo>
                  <a:pt x="0" y="32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84411" y="9258300"/>
            <a:ext cx="914650" cy="523845"/>
          </a:xfrm>
          <a:custGeom>
            <a:avLst/>
            <a:gdLst/>
            <a:ahLst/>
            <a:cxnLst/>
            <a:rect l="l" t="t" r="r" b="b"/>
            <a:pathLst>
              <a:path w="914650" h="523845">
                <a:moveTo>
                  <a:pt x="0" y="0"/>
                </a:moveTo>
                <a:lnTo>
                  <a:pt x="914650" y="0"/>
                </a:lnTo>
                <a:lnTo>
                  <a:pt x="914650" y="523845"/>
                </a:lnTo>
                <a:lnTo>
                  <a:pt x="0" y="52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944" y="2189288"/>
            <a:ext cx="4632384" cy="4056995"/>
          </a:xfrm>
          <a:custGeom>
            <a:avLst/>
            <a:gdLst/>
            <a:ahLst/>
            <a:cxnLst/>
            <a:rect l="l" t="t" r="r" b="b"/>
            <a:pathLst>
              <a:path w="4632384" h="4056995">
                <a:moveTo>
                  <a:pt x="0" y="0"/>
                </a:moveTo>
                <a:lnTo>
                  <a:pt x="4632384" y="0"/>
                </a:lnTo>
                <a:lnTo>
                  <a:pt x="4632384" y="4056995"/>
                </a:lnTo>
                <a:lnTo>
                  <a:pt x="0" y="4056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05481" y="1966309"/>
            <a:ext cx="4457073" cy="4134780"/>
          </a:xfrm>
          <a:custGeom>
            <a:avLst/>
            <a:gdLst/>
            <a:ahLst/>
            <a:cxnLst/>
            <a:rect l="l" t="t" r="r" b="b"/>
            <a:pathLst>
              <a:path w="4457073" h="4134780">
                <a:moveTo>
                  <a:pt x="0" y="0"/>
                </a:moveTo>
                <a:lnTo>
                  <a:pt x="4457073" y="0"/>
                </a:lnTo>
                <a:lnTo>
                  <a:pt x="4457073" y="4134780"/>
                </a:lnTo>
                <a:lnTo>
                  <a:pt x="0" y="4134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5245328" y="4467105"/>
            <a:ext cx="376334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10282897" y="6837576"/>
            <a:ext cx="7154548" cy="1376399"/>
          </a:xfrm>
          <a:custGeom>
            <a:avLst/>
            <a:gdLst/>
            <a:ahLst/>
            <a:cxnLst/>
            <a:rect l="l" t="t" r="r" b="b"/>
            <a:pathLst>
              <a:path w="7154548" h="1376399">
                <a:moveTo>
                  <a:pt x="0" y="0"/>
                </a:moveTo>
                <a:lnTo>
                  <a:pt x="7154548" y="0"/>
                </a:lnTo>
                <a:lnTo>
                  <a:pt x="7154548" y="1376399"/>
                </a:lnTo>
                <a:lnTo>
                  <a:pt x="0" y="13763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8139" y="6944120"/>
            <a:ext cx="5554087" cy="1613478"/>
          </a:xfrm>
          <a:custGeom>
            <a:avLst/>
            <a:gdLst/>
            <a:ahLst/>
            <a:cxnLst/>
            <a:rect l="l" t="t" r="r" b="b"/>
            <a:pathLst>
              <a:path w="5554087" h="1613478">
                <a:moveTo>
                  <a:pt x="0" y="0"/>
                </a:moveTo>
                <a:lnTo>
                  <a:pt x="5554087" y="0"/>
                </a:lnTo>
                <a:lnTo>
                  <a:pt x="5554087" y="1613478"/>
                </a:lnTo>
                <a:lnTo>
                  <a:pt x="0" y="1613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34502" y="688849"/>
            <a:ext cx="13618997" cy="130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2"/>
              </a:lnSpc>
            </a:pPr>
            <a:r>
              <a:rPr lang="en-US" sz="9715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DIVISION DE GRAPHE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0192" y="6228026"/>
            <a:ext cx="1762720" cy="47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1"/>
              </a:lnSpc>
              <a:spcBef>
                <a:spcPct val="0"/>
              </a:spcBef>
            </a:pPr>
            <a:r>
              <a:rPr lang="en-US" sz="27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𝐺𝑡=(𝑉𝑡, 𝐸𝑡 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2897" y="6082601"/>
            <a:ext cx="1907679" cy="4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𝐺𝑡*=(𝑉𝑡*, 𝐸𝑡 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9186" y="6445132"/>
            <a:ext cx="7185935" cy="108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Nombre total de communications :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  <a:endParaRPr lang="en-US" sz="207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011842" y="6169914"/>
            <a:ext cx="6418774" cy="27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avec 𝑉𝑡* = {V₁, V₂, ..., Vₓ} : x sous-ensembles disjoints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77162" y="9035497"/>
            <a:ext cx="9745414" cy="101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5B331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Cette approche réduit drastiquement le nombre de paires commu-</a:t>
            </a:r>
          </a:p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5B331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nicantes initiales tout en isolant les pannes au sein de groupes autonomes, limitant ainsi</a:t>
            </a:r>
          </a:p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5B331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 perturbations à l’échelle du réseau.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1415</Words>
  <Application>Microsoft Office PowerPoint</Application>
  <PresentationFormat>Personnalisé</PresentationFormat>
  <Paragraphs>170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8" baseType="lpstr">
      <vt:lpstr>Nunito</vt:lpstr>
      <vt:lpstr>Arimo</vt:lpstr>
      <vt:lpstr>Open Sauce</vt:lpstr>
      <vt:lpstr>Open Sauce Bold</vt:lpstr>
      <vt:lpstr>Open Sans</vt:lpstr>
      <vt:lpstr>Arial</vt:lpstr>
      <vt:lpstr>Open Sans Bold</vt:lpstr>
      <vt:lpstr>DM Serif Display</vt:lpstr>
      <vt:lpstr>Arimo Bold</vt:lpstr>
      <vt:lpstr>Chau Philomene</vt:lpstr>
      <vt:lpstr>Anton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Simple Futuristic Outer Space Presentation</dc:title>
  <dc:creator>Aicha El Idrissi</dc:creator>
  <cp:lastModifiedBy>Aicha El Idrissi</cp:lastModifiedBy>
  <cp:revision>4</cp:revision>
  <dcterms:created xsi:type="dcterms:W3CDTF">2006-08-16T00:00:00Z</dcterms:created>
  <dcterms:modified xsi:type="dcterms:W3CDTF">2025-05-24T09:14:44Z</dcterms:modified>
  <dc:identifier>DAGn7X47YAg</dc:identifier>
</cp:coreProperties>
</file>